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65" r:id="rId4"/>
    <p:sldId id="266" r:id="rId5"/>
    <p:sldId id="259" r:id="rId6"/>
    <p:sldId id="260" r:id="rId7"/>
    <p:sldId id="261" r:id="rId8"/>
    <p:sldId id="267" r:id="rId9"/>
  </p:sldIdLst>
  <p:sldSz cx="18288000" cy="10287000"/>
  <p:notesSz cx="6858000" cy="9144000"/>
  <p:embeddedFontLst>
    <p:embeddedFont>
      <p:font typeface="Source Han Sans KR" panose="020B0600000101010101" charset="-127"/>
      <p:regular r:id="rId10"/>
    </p:embeddedFont>
    <p:embeddedFont>
      <p:font typeface="Source Han Sans KR Bold" panose="020B0600000101010101" charset="-127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목종 김" initials="목김" lastIdx="1" clrIdx="0">
    <p:extLst>
      <p:ext uri="{19B8F6BF-5375-455C-9EA6-DF929625EA0E}">
        <p15:presenceInfo xmlns:p15="http://schemas.microsoft.com/office/powerpoint/2012/main" userId="f14fa69d552b9be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B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114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자금확보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88-44A4-90C3-AF4B012809D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실패우려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88-44A4-90C3-AF4B012809D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경험 부족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888-44A4-90C3-AF4B012809D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기타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4.21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888-44A4-90C3-AF4B01280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479033551"/>
        <c:axId val="1479035951"/>
      </c:barChart>
      <c:catAx>
        <c:axId val="147903355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79035951"/>
        <c:crosses val="autoZero"/>
        <c:auto val="1"/>
        <c:lblAlgn val="ctr"/>
        <c:lblOffset val="100"/>
        <c:noMultiLvlLbl val="0"/>
      </c:catAx>
      <c:valAx>
        <c:axId val="147903595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790335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explosion val="5"/>
            <c:spPr>
              <a:noFill/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498-4B7A-A94D-38374715A271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Sheet1!$A$2:$A$5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6.9</c:v>
                </c:pt>
                <c:pt idx="1">
                  <c:v>3.1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98-4B7A-A94D-38374715A2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explosion val="5"/>
            <c:spPr>
              <a:noFill/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623-4A08-B2D3-ACB7C0AD5F8B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623-4A08-B2D3-ACB7C0AD5F8B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623-4A08-B2D3-ACB7C0AD5F8B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623-4A08-B2D3-ACB7C0AD5F8B}"/>
              </c:ext>
            </c:extLst>
          </c:dPt>
          <c:cat>
            <c:strRef>
              <c:f>Sheet1!$A$2:$A$5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6.4</c:v>
                </c:pt>
                <c:pt idx="1">
                  <c:v>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623-4A08-B2D3-ACB7C0AD5F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explosion val="5"/>
            <c:spPr>
              <a:noFill/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A63-4437-A462-A9C4DBBC605A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A63-4437-A462-A9C4DBBC605A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A63-4437-A462-A9C4DBBC605A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A63-4437-A462-A9C4DBBC605A}"/>
              </c:ext>
            </c:extLst>
          </c:dPt>
          <c:cat>
            <c:strRef>
              <c:f>Sheet1!$A$2:$A$5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9.4</c:v>
                </c:pt>
                <c:pt idx="1">
                  <c:v>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A63-4437-A462-A9C4DBBC60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62200" y="4502214"/>
            <a:ext cx="1341120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ko-KR" altLang="en-US" sz="5400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스타트업 홍보 문제 해결을 위한 </a:t>
            </a:r>
            <a:endParaRPr lang="en-US" altLang="ko-KR" sz="5400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>
              <a:spcBef>
                <a:spcPct val="0"/>
              </a:spcBef>
            </a:pPr>
            <a:r>
              <a:rPr lang="ko-KR" altLang="en-US" sz="5400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나노 </a:t>
            </a:r>
            <a:r>
              <a:rPr lang="ko-KR" altLang="en-US" sz="5400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인플루언서</a:t>
            </a:r>
            <a:r>
              <a:rPr lang="ko-KR" altLang="en-US" sz="5400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기용 서비스</a:t>
            </a:r>
            <a:endParaRPr lang="en-US" sz="5400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66800" y="8949082"/>
            <a:ext cx="1706835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2024.08.14</a:t>
            </a:r>
          </a:p>
        </p:txBody>
      </p:sp>
      <p:sp>
        <p:nvSpPr>
          <p:cNvPr id="6" name="AutoShape 6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FA3F2FA-340C-A053-39FF-C331A3D05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799" y="3246554"/>
            <a:ext cx="6588465" cy="1417286"/>
          </a:xfrm>
          <a:prstGeom prst="rect">
            <a:avLst/>
          </a:prstGeom>
        </p:spPr>
      </p:pic>
      <p:sp>
        <p:nvSpPr>
          <p:cNvPr id="11" name="TextBox 5">
            <a:extLst>
              <a:ext uri="{FF2B5EF4-FFF2-40B4-BE49-F238E27FC236}">
                <a16:creationId xmlns:a16="http://schemas.microsoft.com/office/drawing/2014/main" id="{DD8B69E4-570A-07EC-7BDC-9D570131EAFB}"/>
              </a:ext>
            </a:extLst>
          </p:cNvPr>
          <p:cNvSpPr txBox="1"/>
          <p:nvPr/>
        </p:nvSpPr>
        <p:spPr>
          <a:xfrm>
            <a:off x="8610600" y="6286500"/>
            <a:ext cx="1706835" cy="1772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김목종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김민재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유성민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송성민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8745791C-1D92-998B-0EF9-55F0B9E2D2E3}"/>
              </a:ext>
            </a:extLst>
          </p:cNvPr>
          <p:cNvSpPr txBox="1"/>
          <p:nvPr/>
        </p:nvSpPr>
        <p:spPr>
          <a:xfrm>
            <a:off x="1062318" y="9410700"/>
            <a:ext cx="7228264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벤처스타트업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아카데미사업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해커톤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대회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923832" y="765070"/>
            <a:ext cx="1514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문제인식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1" name="AutoShape 2">
            <a:extLst>
              <a:ext uri="{FF2B5EF4-FFF2-40B4-BE49-F238E27FC236}">
                <a16:creationId xmlns:a16="http://schemas.microsoft.com/office/drawing/2014/main" id="{8DE1312A-0903-5E10-047D-86741882E9D8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45" name="차트 44">
            <a:extLst>
              <a:ext uri="{FF2B5EF4-FFF2-40B4-BE49-F238E27FC236}">
                <a16:creationId xmlns:a16="http://schemas.microsoft.com/office/drawing/2014/main" id="{45C49B68-FEE3-3C3B-C874-583830E616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9790617"/>
              </p:ext>
            </p:extLst>
          </p:nvPr>
        </p:nvGraphicFramePr>
        <p:xfrm>
          <a:off x="3733800" y="1714500"/>
          <a:ext cx="13411200" cy="5892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6" name="TextBox 45">
            <a:extLst>
              <a:ext uri="{FF2B5EF4-FFF2-40B4-BE49-F238E27FC236}">
                <a16:creationId xmlns:a16="http://schemas.microsoft.com/office/drawing/2014/main" id="{6F2CE6F4-AED9-2AAC-2205-F0F3E039F0A9}"/>
              </a:ext>
            </a:extLst>
          </p:cNvPr>
          <p:cNvSpPr txBox="1"/>
          <p:nvPr/>
        </p:nvSpPr>
        <p:spPr>
          <a:xfrm>
            <a:off x="2572905" y="5779168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자금 확보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58EC6AA-5330-ACE0-FB1B-DCB6EE4D3CDE}"/>
              </a:ext>
            </a:extLst>
          </p:cNvPr>
          <p:cNvSpPr txBox="1"/>
          <p:nvPr/>
        </p:nvSpPr>
        <p:spPr>
          <a:xfrm>
            <a:off x="2572905" y="4926568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실패 우려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811D2A1-8680-DE38-6DB2-043A1724C2CC}"/>
              </a:ext>
            </a:extLst>
          </p:cNvPr>
          <p:cNvSpPr txBox="1"/>
          <p:nvPr/>
        </p:nvSpPr>
        <p:spPr>
          <a:xfrm>
            <a:off x="2572905" y="3982236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경험 부족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CE1D6C7-EBCC-FCD4-1CD8-E6E8589DB626}"/>
              </a:ext>
            </a:extLst>
          </p:cNvPr>
          <p:cNvSpPr txBox="1"/>
          <p:nvPr/>
        </p:nvSpPr>
        <p:spPr>
          <a:xfrm>
            <a:off x="3082958" y="314073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기타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05A9F104-6F03-8C48-D25C-4F373B35ABB2}"/>
              </a:ext>
            </a:extLst>
          </p:cNvPr>
          <p:cNvSpPr txBox="1"/>
          <p:nvPr/>
        </p:nvSpPr>
        <p:spPr>
          <a:xfrm>
            <a:off x="14519564" y="6591300"/>
            <a:ext cx="2072987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중소벤처기업부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1" name="TextBox 1">
            <a:extLst>
              <a:ext uri="{FF2B5EF4-FFF2-40B4-BE49-F238E27FC236}">
                <a16:creationId xmlns:a16="http://schemas.microsoft.com/office/drawing/2014/main" id="{3A4CC885-6829-59B6-90D2-92F54422E678}"/>
              </a:ext>
            </a:extLst>
          </p:cNvPr>
          <p:cNvSpPr txBox="1"/>
          <p:nvPr/>
        </p:nvSpPr>
        <p:spPr>
          <a:xfrm>
            <a:off x="6781800" y="1866900"/>
            <a:ext cx="2743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창업 실패 요인</a:t>
            </a:r>
            <a:r>
              <a:rPr lang="en-US" altLang="ko-KR" sz="3600" b="1" dirty="0"/>
              <a:t> (</a:t>
            </a:r>
            <a:r>
              <a:rPr lang="ko-KR" altLang="en-US" sz="3600" b="1" dirty="0"/>
              <a:t>복수응답</a:t>
            </a:r>
            <a:r>
              <a:rPr lang="en-US" altLang="ko-KR" sz="3600" b="1" dirty="0"/>
              <a:t>)</a:t>
            </a:r>
            <a:endParaRPr lang="ko-KR" altLang="en-US" sz="3600" b="1" dirty="0"/>
          </a:p>
        </p:txBody>
      </p:sp>
      <p:sp>
        <p:nvSpPr>
          <p:cNvPr id="52" name="TextBox 1">
            <a:extLst>
              <a:ext uri="{FF2B5EF4-FFF2-40B4-BE49-F238E27FC236}">
                <a16:creationId xmlns:a16="http://schemas.microsoft.com/office/drawing/2014/main" id="{BB5BF5B2-4C3F-840B-60CE-B48294C05FAE}"/>
              </a:ext>
            </a:extLst>
          </p:cNvPr>
          <p:cNvSpPr txBox="1"/>
          <p:nvPr/>
        </p:nvSpPr>
        <p:spPr>
          <a:xfrm>
            <a:off x="3699485" y="8211790"/>
            <a:ext cx="14097000" cy="2033155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dirty="0" err="1"/>
              <a:t>스타트업에</a:t>
            </a:r>
            <a:r>
              <a:rPr lang="ko-KR" altLang="en-US" sz="3600" dirty="0"/>
              <a:t> 가장 큰 문제는 </a:t>
            </a:r>
            <a:r>
              <a:rPr lang="ko-KR" altLang="en-US" sz="3600" b="1" dirty="0"/>
              <a:t>자금 확보</a:t>
            </a:r>
            <a:r>
              <a:rPr lang="ko-KR" altLang="en-US" sz="3600" dirty="0"/>
              <a:t>라고 생각하였습니다</a:t>
            </a:r>
            <a:r>
              <a:rPr lang="en-US" altLang="ko-KR" sz="3600" dirty="0"/>
              <a:t>.</a:t>
            </a:r>
            <a:endParaRPr lang="ko-KR" altLang="en-US"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923832" y="765070"/>
            <a:ext cx="1514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문제인식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aphicFrame>
        <p:nvGraphicFramePr>
          <p:cNvPr id="27" name="차트 26">
            <a:extLst>
              <a:ext uri="{FF2B5EF4-FFF2-40B4-BE49-F238E27FC236}">
                <a16:creationId xmlns:a16="http://schemas.microsoft.com/office/drawing/2014/main" id="{F3EBEFFE-979D-04EB-3371-2750552E17A4}"/>
              </a:ext>
            </a:extLst>
          </p:cNvPr>
          <p:cNvGraphicFramePr/>
          <p:nvPr/>
        </p:nvGraphicFramePr>
        <p:xfrm>
          <a:off x="609600" y="2324100"/>
          <a:ext cx="6438900" cy="429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9" name="차트 28">
            <a:extLst>
              <a:ext uri="{FF2B5EF4-FFF2-40B4-BE49-F238E27FC236}">
                <a16:creationId xmlns:a16="http://schemas.microsoft.com/office/drawing/2014/main" id="{2D88ECD1-774D-E101-3216-9C4DECB1C38D}"/>
              </a:ext>
            </a:extLst>
          </p:cNvPr>
          <p:cNvGraphicFramePr/>
          <p:nvPr/>
        </p:nvGraphicFramePr>
        <p:xfrm>
          <a:off x="5791200" y="2324100"/>
          <a:ext cx="6438900" cy="429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0" name="차트 29">
            <a:extLst>
              <a:ext uri="{FF2B5EF4-FFF2-40B4-BE49-F238E27FC236}">
                <a16:creationId xmlns:a16="http://schemas.microsoft.com/office/drawing/2014/main" id="{E93D56EF-5821-5C8A-CCEF-B977FEBDF103}"/>
              </a:ext>
            </a:extLst>
          </p:cNvPr>
          <p:cNvGraphicFramePr/>
          <p:nvPr/>
        </p:nvGraphicFramePr>
        <p:xfrm>
          <a:off x="10993582" y="2324100"/>
          <a:ext cx="6438900" cy="429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1" name="TextBox 1">
            <a:extLst>
              <a:ext uri="{FF2B5EF4-FFF2-40B4-BE49-F238E27FC236}">
                <a16:creationId xmlns:a16="http://schemas.microsoft.com/office/drawing/2014/main" id="{A685C18E-2236-F740-557E-0A19842F5EAD}"/>
              </a:ext>
            </a:extLst>
          </p:cNvPr>
          <p:cNvSpPr txBox="1"/>
          <p:nvPr/>
        </p:nvSpPr>
        <p:spPr>
          <a:xfrm>
            <a:off x="3371850" y="6616700"/>
            <a:ext cx="9144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/>
              <a:t>69%</a:t>
            </a:r>
            <a:endParaRPr lang="ko-KR" altLang="en-US" sz="3600" b="1" dirty="0"/>
          </a:p>
        </p:txBody>
      </p:sp>
      <p:sp>
        <p:nvSpPr>
          <p:cNvPr id="32" name="TextBox 1">
            <a:extLst>
              <a:ext uri="{FF2B5EF4-FFF2-40B4-BE49-F238E27FC236}">
                <a16:creationId xmlns:a16="http://schemas.microsoft.com/office/drawing/2014/main" id="{1500695A-061C-C540-6203-F46557C130E0}"/>
              </a:ext>
            </a:extLst>
          </p:cNvPr>
          <p:cNvSpPr txBox="1"/>
          <p:nvPr/>
        </p:nvSpPr>
        <p:spPr>
          <a:xfrm>
            <a:off x="8735291" y="6616700"/>
            <a:ext cx="9144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/>
              <a:t>64%</a:t>
            </a:r>
            <a:endParaRPr lang="ko-KR" altLang="en-US" sz="3600" b="1" dirty="0"/>
          </a:p>
        </p:txBody>
      </p:sp>
      <p:sp>
        <p:nvSpPr>
          <p:cNvPr id="33" name="TextBox 1">
            <a:extLst>
              <a:ext uri="{FF2B5EF4-FFF2-40B4-BE49-F238E27FC236}">
                <a16:creationId xmlns:a16="http://schemas.microsoft.com/office/drawing/2014/main" id="{46F94C21-F259-0C7C-F48C-DE3012783FD1}"/>
              </a:ext>
            </a:extLst>
          </p:cNvPr>
          <p:cNvSpPr txBox="1"/>
          <p:nvPr/>
        </p:nvSpPr>
        <p:spPr>
          <a:xfrm>
            <a:off x="13916891" y="6616690"/>
            <a:ext cx="914388" cy="91441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/>
              <a:t>94%</a:t>
            </a:r>
            <a:endParaRPr lang="ko-KR" altLang="en-US" sz="3600" b="1" dirty="0"/>
          </a:p>
        </p:txBody>
      </p:sp>
      <p:sp>
        <p:nvSpPr>
          <p:cNvPr id="35" name="TextBox 1">
            <a:extLst>
              <a:ext uri="{FF2B5EF4-FFF2-40B4-BE49-F238E27FC236}">
                <a16:creationId xmlns:a16="http://schemas.microsoft.com/office/drawing/2014/main" id="{1B901160-FBC5-34DB-2CA6-035E75D31498}"/>
              </a:ext>
            </a:extLst>
          </p:cNvPr>
          <p:cNvSpPr txBox="1"/>
          <p:nvPr/>
        </p:nvSpPr>
        <p:spPr>
          <a:xfrm>
            <a:off x="2590800" y="1790700"/>
            <a:ext cx="2743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마케팅 예산</a:t>
            </a:r>
          </a:p>
        </p:txBody>
      </p:sp>
      <p:sp>
        <p:nvSpPr>
          <p:cNvPr id="36" name="TextBox 1">
            <a:extLst>
              <a:ext uri="{FF2B5EF4-FFF2-40B4-BE49-F238E27FC236}">
                <a16:creationId xmlns:a16="http://schemas.microsoft.com/office/drawing/2014/main" id="{F27EBCA1-9880-E86B-307F-81619BCD036B}"/>
              </a:ext>
            </a:extLst>
          </p:cNvPr>
          <p:cNvSpPr txBox="1"/>
          <p:nvPr/>
        </p:nvSpPr>
        <p:spPr>
          <a:xfrm>
            <a:off x="8229600" y="1790700"/>
            <a:ext cx="9144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구매율</a:t>
            </a:r>
          </a:p>
        </p:txBody>
      </p:sp>
      <p:sp>
        <p:nvSpPr>
          <p:cNvPr id="38" name="TextBox 4">
            <a:extLst>
              <a:ext uri="{FF2B5EF4-FFF2-40B4-BE49-F238E27FC236}">
                <a16:creationId xmlns:a16="http://schemas.microsoft.com/office/drawing/2014/main" id="{11170A4E-8224-6AD7-9376-B9E3A3A85AD0}"/>
              </a:ext>
            </a:extLst>
          </p:cNvPr>
          <p:cNvSpPr txBox="1"/>
          <p:nvPr/>
        </p:nvSpPr>
        <p:spPr>
          <a:xfrm>
            <a:off x="10500013" y="7356210"/>
            <a:ext cx="6127173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아스파이어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년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인플루언서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마케팅 트렌드 보고서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9" name="TextBox 1">
            <a:extLst>
              <a:ext uri="{FF2B5EF4-FFF2-40B4-BE49-F238E27FC236}">
                <a16:creationId xmlns:a16="http://schemas.microsoft.com/office/drawing/2014/main" id="{82EA8824-06E2-FA83-3185-3787B788E9E7}"/>
              </a:ext>
            </a:extLst>
          </p:cNvPr>
          <p:cNvSpPr txBox="1"/>
          <p:nvPr/>
        </p:nvSpPr>
        <p:spPr>
          <a:xfrm>
            <a:off x="13106400" y="1790700"/>
            <a:ext cx="9144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투자 계획</a:t>
            </a:r>
          </a:p>
        </p:txBody>
      </p:sp>
      <p:sp>
        <p:nvSpPr>
          <p:cNvPr id="41" name="AutoShape 2">
            <a:extLst>
              <a:ext uri="{FF2B5EF4-FFF2-40B4-BE49-F238E27FC236}">
                <a16:creationId xmlns:a16="http://schemas.microsoft.com/office/drawing/2014/main" id="{8DE1312A-0903-5E10-047D-86741882E9D8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28195E-30F7-A975-CF1A-BDB04B066A04}"/>
              </a:ext>
            </a:extLst>
          </p:cNvPr>
          <p:cNvSpPr txBox="1"/>
          <p:nvPr/>
        </p:nvSpPr>
        <p:spPr>
          <a:xfrm>
            <a:off x="2743200" y="8253845"/>
            <a:ext cx="15205685" cy="2033155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dirty="0"/>
              <a:t>점점 늘어나는 마케팅 비용을 효과적으로 사용하기 위해</a:t>
            </a:r>
            <a:endParaRPr lang="en-US" altLang="ko-KR" sz="3600" dirty="0"/>
          </a:p>
          <a:p>
            <a:r>
              <a:rPr lang="ko-KR" altLang="en-US" sz="3600" dirty="0"/>
              <a:t>여러 브랜드들은 이미 </a:t>
            </a:r>
            <a:r>
              <a:rPr lang="ko-KR" altLang="en-US" sz="3600" b="1" dirty="0" err="1"/>
              <a:t>인플루언서</a:t>
            </a:r>
            <a:r>
              <a:rPr lang="ko-KR" altLang="en-US" sz="3600" b="1" dirty="0"/>
              <a:t> 마케팅</a:t>
            </a:r>
            <a:r>
              <a:rPr lang="ko-KR" altLang="en-US" sz="3600" dirty="0"/>
              <a:t>을 이용하고 있었습니다</a:t>
            </a:r>
            <a:r>
              <a:rPr lang="en-US" altLang="ko-KR" sz="3600" dirty="0"/>
              <a:t>.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43097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6690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9829800" y="2062062"/>
            <a:ext cx="7213954" cy="7364618"/>
            <a:chOff x="0" y="0"/>
            <a:chExt cx="2022568" cy="193965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22568" cy="1939653"/>
            </a:xfrm>
            <a:custGeom>
              <a:avLst/>
              <a:gdLst/>
              <a:ahLst/>
              <a:cxnLst/>
              <a:rect l="l" t="t" r="r" b="b"/>
              <a:pathLst>
                <a:path w="2022568" h="1939653">
                  <a:moveTo>
                    <a:pt x="0" y="0"/>
                  </a:moveTo>
                  <a:lnTo>
                    <a:pt x="2022568" y="0"/>
                  </a:lnTo>
                  <a:lnTo>
                    <a:pt x="2022568" y="1939653"/>
                  </a:lnTo>
                  <a:lnTo>
                    <a:pt x="0" y="19396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022568" cy="19777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44247" y="2062062"/>
            <a:ext cx="7213954" cy="7364618"/>
            <a:chOff x="0" y="0"/>
            <a:chExt cx="2022568" cy="193965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22568" cy="1939653"/>
            </a:xfrm>
            <a:custGeom>
              <a:avLst/>
              <a:gdLst/>
              <a:ahLst/>
              <a:cxnLst/>
              <a:rect l="l" t="t" r="r" b="b"/>
              <a:pathLst>
                <a:path w="2022568" h="1939653">
                  <a:moveTo>
                    <a:pt x="0" y="0"/>
                  </a:moveTo>
                  <a:lnTo>
                    <a:pt x="2022568" y="0"/>
                  </a:lnTo>
                  <a:lnTo>
                    <a:pt x="2022568" y="1939653"/>
                  </a:lnTo>
                  <a:lnTo>
                    <a:pt x="0" y="19396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22568" cy="19777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737191" y="1712876"/>
            <a:ext cx="2247971" cy="698372"/>
            <a:chOff x="0" y="0"/>
            <a:chExt cx="592058" cy="1839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4086525" y="1827112"/>
            <a:ext cx="154930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현재 상황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23832" y="765070"/>
            <a:ext cx="22003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기대효과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pSp>
        <p:nvGrpSpPr>
          <p:cNvPr id="24" name="Group 17">
            <a:extLst>
              <a:ext uri="{FF2B5EF4-FFF2-40B4-BE49-F238E27FC236}">
                <a16:creationId xmlns:a16="http://schemas.microsoft.com/office/drawing/2014/main" id="{8E9EC5ED-354D-CEC9-0AE6-B06BCC119757}"/>
              </a:ext>
            </a:extLst>
          </p:cNvPr>
          <p:cNvGrpSpPr/>
          <p:nvPr/>
        </p:nvGrpSpPr>
        <p:grpSpPr>
          <a:xfrm>
            <a:off x="12302840" y="1715527"/>
            <a:ext cx="2247971" cy="698372"/>
            <a:chOff x="0" y="0"/>
            <a:chExt cx="592058" cy="183933"/>
          </a:xfrm>
        </p:grpSpPr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96F09A58-2E4F-FC51-D280-3DCE65460DE1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26" name="TextBox 19">
              <a:extLst>
                <a:ext uri="{FF2B5EF4-FFF2-40B4-BE49-F238E27FC236}">
                  <a16:creationId xmlns:a16="http://schemas.microsoft.com/office/drawing/2014/main" id="{74B43EC7-F355-E7DA-CA9C-3EDC4BB1B768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7" name="TextBox 20">
            <a:extLst>
              <a:ext uri="{FF2B5EF4-FFF2-40B4-BE49-F238E27FC236}">
                <a16:creationId xmlns:a16="http://schemas.microsoft.com/office/drawing/2014/main" id="{13C447AD-B91B-4863-543B-E1FA9F6DA064}"/>
              </a:ext>
            </a:extLst>
          </p:cNvPr>
          <p:cNvSpPr txBox="1"/>
          <p:nvPr/>
        </p:nvSpPr>
        <p:spPr>
          <a:xfrm>
            <a:off x="12652174" y="1829763"/>
            <a:ext cx="154930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미래</a:t>
            </a:r>
            <a:r>
              <a:rPr lang="en-US" altLang="ko-KR" sz="2499" dirty="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99" dirty="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상황</a:t>
            </a:r>
            <a:endParaRPr lang="en-US" sz="2499" dirty="0">
              <a:solidFill>
                <a:srgbClr val="FEFBEE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5905CFE0-951D-D6B3-81BA-536DDE4094A1}"/>
              </a:ext>
            </a:extLst>
          </p:cNvPr>
          <p:cNvCxnSpPr>
            <a:cxnSpLocks/>
          </p:cNvCxnSpPr>
          <p:nvPr/>
        </p:nvCxnSpPr>
        <p:spPr>
          <a:xfrm flipV="1">
            <a:off x="8690942" y="5677572"/>
            <a:ext cx="906117" cy="4859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683902" y="2223291"/>
            <a:ext cx="16920196" cy="7082634"/>
            <a:chOff x="0" y="0"/>
            <a:chExt cx="4456348" cy="18653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56348" cy="1865385"/>
            </a:xfrm>
            <a:custGeom>
              <a:avLst/>
              <a:gdLst/>
              <a:ahLst/>
              <a:cxnLst/>
              <a:rect l="l" t="t" r="r" b="b"/>
              <a:pathLst>
                <a:path w="4456348" h="1865385">
                  <a:moveTo>
                    <a:pt x="0" y="0"/>
                  </a:moveTo>
                  <a:lnTo>
                    <a:pt x="4456348" y="0"/>
                  </a:lnTo>
                  <a:lnTo>
                    <a:pt x="4456348" y="1865385"/>
                  </a:lnTo>
                  <a:lnTo>
                    <a:pt x="0" y="18653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456348" cy="19034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001000" y="5600700"/>
            <a:ext cx="2509060" cy="698372"/>
            <a:chOff x="0" y="0"/>
            <a:chExt cx="660822" cy="18393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60822" cy="183933"/>
            </a:xfrm>
            <a:custGeom>
              <a:avLst/>
              <a:gdLst/>
              <a:ahLst/>
              <a:cxnLst/>
              <a:rect l="l" t="t" r="r" b="b"/>
              <a:pathLst>
                <a:path w="660822" h="183933">
                  <a:moveTo>
                    <a:pt x="91967" y="0"/>
                  </a:moveTo>
                  <a:lnTo>
                    <a:pt x="568856" y="0"/>
                  </a:lnTo>
                  <a:cubicBezTo>
                    <a:pt x="593247" y="0"/>
                    <a:pt x="616639" y="9689"/>
                    <a:pt x="633886" y="26936"/>
                  </a:cubicBezTo>
                  <a:cubicBezTo>
                    <a:pt x="651133" y="44184"/>
                    <a:pt x="660822" y="67576"/>
                    <a:pt x="660822" y="91967"/>
                  </a:cubicBezTo>
                  <a:lnTo>
                    <a:pt x="660822" y="91967"/>
                  </a:lnTo>
                  <a:cubicBezTo>
                    <a:pt x="660822" y="116358"/>
                    <a:pt x="651133" y="139750"/>
                    <a:pt x="633886" y="156997"/>
                  </a:cubicBezTo>
                  <a:cubicBezTo>
                    <a:pt x="616639" y="174244"/>
                    <a:pt x="593247" y="183933"/>
                    <a:pt x="56885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660822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8480880" y="5714936"/>
            <a:ext cx="154930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TEST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23832" y="765070"/>
            <a:ext cx="16669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수익 모델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923832" y="765070"/>
            <a:ext cx="104708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시연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3705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89</Words>
  <Application>Microsoft Office PowerPoint</Application>
  <PresentationFormat>사용자 지정</PresentationFormat>
  <Paragraphs>32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Source Han Sans KR Bold</vt:lpstr>
      <vt:lpstr>Source Han Sans KR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옐로우 블랙 깔끔한 보고서 프레젠테이션</dc:title>
  <dc:creator>김목종</dc:creator>
  <cp:lastModifiedBy>목종 김</cp:lastModifiedBy>
  <cp:revision>2</cp:revision>
  <dcterms:created xsi:type="dcterms:W3CDTF">2006-08-16T00:00:00Z</dcterms:created>
  <dcterms:modified xsi:type="dcterms:W3CDTF">2024-08-13T15:54:29Z</dcterms:modified>
  <dc:identifier>DAGNvotibg0</dc:identifier>
</cp:coreProperties>
</file>

<file path=docProps/thumbnail.jpeg>
</file>